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4"/>
    <p:sldMasterId id="2147483697" r:id="rId5"/>
    <p:sldMasterId id="2147483695" r:id="rId6"/>
    <p:sldMasterId id="2147483684" r:id="rId7"/>
  </p:sldMasterIdLst>
  <p:notesMasterIdLst>
    <p:notesMasterId r:id="rId26"/>
  </p:notesMasterIdLst>
  <p:handoutMasterIdLst>
    <p:handoutMasterId r:id="rId27"/>
  </p:handoutMasterIdLst>
  <p:sldIdLst>
    <p:sldId id="272" r:id="rId8"/>
    <p:sldId id="259" r:id="rId9"/>
    <p:sldId id="269" r:id="rId10"/>
    <p:sldId id="270" r:id="rId11"/>
    <p:sldId id="273" r:id="rId12"/>
    <p:sldId id="261" r:id="rId13"/>
    <p:sldId id="274" r:id="rId14"/>
    <p:sldId id="267" r:id="rId15"/>
    <p:sldId id="282" r:id="rId16"/>
    <p:sldId id="280" r:id="rId17"/>
    <p:sldId id="278" r:id="rId18"/>
    <p:sldId id="275" r:id="rId19"/>
    <p:sldId id="283" r:id="rId20"/>
    <p:sldId id="281" r:id="rId21"/>
    <p:sldId id="277" r:id="rId22"/>
    <p:sldId id="279" r:id="rId23"/>
    <p:sldId id="276" r:id="rId24"/>
    <p:sldId id="265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Before the session" id="{9248E0E9-B469-42C5-B521-34DBB63F9E0C}">
          <p14:sldIdLst>
            <p14:sldId id="272"/>
            <p14:sldId id="259"/>
            <p14:sldId id="269"/>
            <p14:sldId id="270"/>
          </p14:sldIdLst>
        </p14:section>
        <p14:section name="The session" id="{9BCE8471-468A-4538-82B3-E4E62B0A593E}">
          <p14:sldIdLst>
            <p14:sldId id="273"/>
            <p14:sldId id="261"/>
            <p14:sldId id="274"/>
            <p14:sldId id="267"/>
            <p14:sldId id="282"/>
            <p14:sldId id="280"/>
            <p14:sldId id="278"/>
            <p14:sldId id="275"/>
            <p14:sldId id="283"/>
            <p14:sldId id="281"/>
            <p14:sldId id="277"/>
            <p14:sldId id="279"/>
            <p14:sldId id="276"/>
            <p14:sldId id="265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46297"/>
    <a:srgbClr val="000000"/>
    <a:srgbClr val="3B2B46"/>
    <a:srgbClr val="FFFFFF"/>
    <a:srgbClr val="346296"/>
    <a:srgbClr val="E646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4D68DDF-8EE4-4FD2-94DD-7E2AFE829E4D}" v="33" dt="2024-06-25T23:03:52.40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7" autoAdjust="0"/>
    <p:restoredTop sz="80866" autoAdjust="0"/>
  </p:normalViewPr>
  <p:slideViewPr>
    <p:cSldViewPr snapToGrid="0">
      <p:cViewPr varScale="1">
        <p:scale>
          <a:sx n="78" d="100"/>
          <a:sy n="78" d="100"/>
        </p:scale>
        <p:origin x="840" y="3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200" d="100"/>
          <a:sy n="200" d="100"/>
        </p:scale>
        <p:origin x="1392" y="14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4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microsoft.com/office/2015/10/relationships/revisionInfo" Target="revisionInfo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presProps" Target="presProps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ABDC4E67-8CB2-26CB-9842-22F9A691D93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CE31EB5F-53B0-CDA3-72A4-3FA9BE40D0E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440670-43D7-400A-ABC5-B69E064DBB37}" type="datetimeFigureOut">
              <a:rPr lang="en-GB" smtClean="0"/>
              <a:t>26/06/2024</a:t>
            </a:fld>
            <a:endParaRPr lang="en-GB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0EB1E06-E4F0-A1A2-1EFB-AD58FA1AF7A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7061963-6110-4C16-C593-C8C56E4881C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274045-2E90-4839-9E75-1C1FCF04B5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01830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1B03A4-75C9-4E3D-9183-2102CA9AEC33}" type="datetimeFigureOut">
              <a:rPr lang="en-GB" smtClean="0"/>
              <a:t>26/06/2024</a:t>
            </a:fld>
            <a:endParaRPr lang="en-GB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839206-A81D-4F76-8486-302187992F7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08071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0269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85348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273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67267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71659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103421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9D26B-2105-B752-1559-A5E7E3580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CB2030-5E24-3C76-AF6E-BEABDB29D9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0EF88D-DEBE-FA6D-7C2B-49DE203B99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30253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0F04B-2070-B32A-26F9-689ACEB179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972153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351C8F-389D-6D1D-529E-8F7B5D2561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7AB8FD-3AC0-420A-CD1A-4BB2C4DEB2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2E0881B-0B39-A9CB-08B8-7FA6C0D98A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927CCB1-27F7-D503-AC18-183950FAE8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47285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E4D49-1A5A-DFCF-8CA7-93B2889E2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50198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047082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1FA22-F0C4-1510-0E4C-953C802C4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86368D-1D41-F3F9-3D07-85EFF2CFBC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83765E-1500-5380-7D29-9BED9AFAFC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641347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19606-9316-A7A0-65BC-635A494F0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3637042-5D0D-C650-5659-376D12BF8F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EF090A-47F3-1576-D5A3-105EE33762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74897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3B042-3840-06BB-E1DF-E9094D819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CC1C5E-7112-083E-8A66-4B30A4DD39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73646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23416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blue">
    <p:bg>
      <p:bgPr>
        <a:solidFill>
          <a:srgbClr val="34629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786150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016667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856592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44C786-AD10-7D88-1933-9D7659D256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7314" y="1852863"/>
            <a:ext cx="7886486" cy="4324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Your bio</a:t>
            </a:r>
            <a:endParaRPr lang="en-GB"/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1BA7B894-6BCA-2B29-BA04-8AAB1735BF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7313" y="324853"/>
            <a:ext cx="788648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Speaker’s name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33740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FF0C1-723F-8331-7203-2AD1CA3085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00EBD9-8D5A-98D4-BC92-CE5E1C7560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7239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3D202-8931-7832-6C93-86B82B686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5BBC0C-D418-7F75-653D-7BD01A94CB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8024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93987-4D9C-734A-F0DD-FA7C5E5BF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8C8F2A-06F7-926F-11A3-0E18B5E012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47603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5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13" Type="http://schemas.openxmlformats.org/officeDocument/2006/relationships/image" Target="../media/image7.png"/><Relationship Id="rId18" Type="http://schemas.openxmlformats.org/officeDocument/2006/relationships/image" Target="../media/image6.svg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12" Type="http://schemas.openxmlformats.org/officeDocument/2006/relationships/image" Target="../media/image1.png"/><Relationship Id="rId17" Type="http://schemas.openxmlformats.org/officeDocument/2006/relationships/image" Target="../media/image5.png"/><Relationship Id="rId2" Type="http://schemas.openxmlformats.org/officeDocument/2006/relationships/slideLayout" Target="../slideLayouts/slideLayout8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theme" Target="../theme/theme4.xml"/><Relationship Id="rId5" Type="http://schemas.openxmlformats.org/officeDocument/2006/relationships/slideLayout" Target="../slideLayouts/slideLayout11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Relationship Id="rId14" Type="http://schemas.openxmlformats.org/officeDocument/2006/relationships/image" Target="../media/image8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 descr="Une image contenant texte&#10;&#10;Description générée automatiquement">
            <a:extLst>
              <a:ext uri="{FF2B5EF4-FFF2-40B4-BE49-F238E27FC236}">
                <a16:creationId xmlns:a16="http://schemas.microsoft.com/office/drawing/2014/main" id="{46B6AA1A-3151-3AC2-83FB-1C6A4D626CE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" y="0"/>
            <a:ext cx="12189631" cy="6858000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E38E8CAF-D224-9556-511F-8D65E9383F2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0591" y="137310"/>
            <a:ext cx="4166241" cy="1426795"/>
          </a:xfrm>
          <a:prstGeom prst="rect">
            <a:avLst/>
          </a:prstGeom>
        </p:spPr>
      </p:pic>
      <p:pic>
        <p:nvPicPr>
          <p:cNvPr id="6" name="Image 5" descr="Une image contenant Graphique, graphisme, Police, conception&#10;&#10;Description générée automatiquement">
            <a:extLst>
              <a:ext uri="{FF2B5EF4-FFF2-40B4-BE49-F238E27FC236}">
                <a16:creationId xmlns:a16="http://schemas.microsoft.com/office/drawing/2014/main" id="{CCCA1A86-84F6-61BC-265D-986050007E3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859" y="6085270"/>
            <a:ext cx="2677091" cy="635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9294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1">
            <a:extLst>
              <a:ext uri="{FF2B5EF4-FFF2-40B4-BE49-F238E27FC236}">
                <a16:creationId xmlns:a16="http://schemas.microsoft.com/office/drawing/2014/main" id="{427B60B6-58D4-7B9F-C29A-CE66AF93F596}"/>
              </a:ext>
            </a:extLst>
          </p:cNvPr>
          <p:cNvSpPr txBox="1">
            <a:spLocks/>
          </p:cNvSpPr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sz="25000">
                <a:latin typeface="Stencil" panose="040409050D0802020404" pitchFamily="82" charset="0"/>
              </a:rPr>
              <a:t> </a:t>
            </a:r>
            <a:endParaRPr lang="en-DE" sz="25000">
              <a:latin typeface="Stencil" panose="040409050D0802020404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88776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numéro de diapositive 5">
            <a:extLst>
              <a:ext uri="{FF2B5EF4-FFF2-40B4-BE49-F238E27FC236}">
                <a16:creationId xmlns:a16="http://schemas.microsoft.com/office/drawing/2014/main" id="{23A9783D-3390-2C6C-10C7-123B0E0D4E9D}"/>
              </a:ext>
            </a:extLst>
          </p:cNvPr>
          <p:cNvSpPr txBox="1">
            <a:spLocks/>
          </p:cNvSpPr>
          <p:nvPr userDrawn="1"/>
        </p:nvSpPr>
        <p:spPr>
          <a:xfrm>
            <a:off x="7001787" y="6335963"/>
            <a:ext cx="227396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>
                <a:solidFill>
                  <a:srgbClr val="346296"/>
                </a:solidFill>
              </a:rPr>
              <a:t>@JustinWGrote</a:t>
            </a:r>
          </a:p>
        </p:txBody>
      </p:sp>
      <p:pic>
        <p:nvPicPr>
          <p:cNvPr id="2" name="Image 1" descr="Une image contenant capture d’écran, ligne, Graphique, Bleu électrique&#10;&#10;Description générée automatiquement">
            <a:extLst>
              <a:ext uri="{FF2B5EF4-FFF2-40B4-BE49-F238E27FC236}">
                <a16:creationId xmlns:a16="http://schemas.microsoft.com/office/drawing/2014/main" id="{EC42AD5F-B6B5-8DD5-EE15-B684945B572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3043" y="6367194"/>
            <a:ext cx="342783" cy="350754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641DB6A2-565C-B68F-FE82-B7F3796EC85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32586" y="6335962"/>
            <a:ext cx="381985" cy="38198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EB0B922-A63D-99B3-5B44-F1F1795354CD}"/>
              </a:ext>
            </a:extLst>
          </p:cNvPr>
          <p:cNvSpPr txBox="1"/>
          <p:nvPr userDrawn="1"/>
        </p:nvSpPr>
        <p:spPr>
          <a:xfrm>
            <a:off x="4947421" y="6334379"/>
            <a:ext cx="1512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 err="1">
                <a:solidFill>
                  <a:schemeClr val="tx1"/>
                </a:solidFill>
              </a:rPr>
              <a:t>JustinGrote</a:t>
            </a:r>
            <a:endParaRPr lang="en-GB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05317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GB" sz="5400" b="1" kern="1200" dirty="0">
          <a:solidFill>
            <a:srgbClr val="3B2B4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GB" sz="3200" kern="1200" dirty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Une image contenant texte&#10;&#10;Description générée automatiquement">
            <a:extLst>
              <a:ext uri="{FF2B5EF4-FFF2-40B4-BE49-F238E27FC236}">
                <a16:creationId xmlns:a16="http://schemas.microsoft.com/office/drawing/2014/main" id="{1B01AB94-EEA2-3211-2551-34A16625A10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" y="0"/>
            <a:ext cx="12189631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157010D-0C09-8FBA-F719-A4ED7C3FC5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73328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C054D6-CB61-3142-2199-DDEA2FD483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0" name="Espace réservé du numéro de diapositive 5">
            <a:extLst>
              <a:ext uri="{FF2B5EF4-FFF2-40B4-BE49-F238E27FC236}">
                <a16:creationId xmlns:a16="http://schemas.microsoft.com/office/drawing/2014/main" id="{6122872C-58E4-4D8E-43AD-82C6D51A6C2A}"/>
              </a:ext>
            </a:extLst>
          </p:cNvPr>
          <p:cNvSpPr txBox="1">
            <a:spLocks/>
          </p:cNvSpPr>
          <p:nvPr userDrawn="1"/>
        </p:nvSpPr>
        <p:spPr>
          <a:xfrm>
            <a:off x="7001787" y="6335963"/>
            <a:ext cx="227396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>
                <a:solidFill>
                  <a:srgbClr val="346296"/>
                </a:solidFill>
              </a:rPr>
              <a:t>@JustinWGrote</a:t>
            </a:r>
          </a:p>
        </p:txBody>
      </p:sp>
      <p:pic>
        <p:nvPicPr>
          <p:cNvPr id="8" name="Graphique 7">
            <a:extLst>
              <a:ext uri="{FF2B5EF4-FFF2-40B4-BE49-F238E27FC236}">
                <a16:creationId xmlns:a16="http://schemas.microsoft.com/office/drawing/2014/main" id="{59BD5C5E-FB1B-A32E-1927-AB6A3C9A6664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822738" y="196674"/>
            <a:ext cx="1062038" cy="904875"/>
          </a:xfrm>
          <a:prstGeom prst="rect">
            <a:avLst/>
          </a:prstGeom>
        </p:spPr>
      </p:pic>
      <p:pic>
        <p:nvPicPr>
          <p:cNvPr id="6" name="Image 5" descr="Une image contenant Graphique, graphisme, Police, conception&#10;&#10;Description générée automatiquement">
            <a:extLst>
              <a:ext uri="{FF2B5EF4-FFF2-40B4-BE49-F238E27FC236}">
                <a16:creationId xmlns:a16="http://schemas.microsoft.com/office/drawing/2014/main" id="{E930E345-9F23-9F70-8149-3EF195727FE3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5325" y="1147877"/>
            <a:ext cx="1266793" cy="300691"/>
          </a:xfrm>
          <a:prstGeom prst="rect">
            <a:avLst/>
          </a:prstGeom>
        </p:spPr>
      </p:pic>
      <p:pic>
        <p:nvPicPr>
          <p:cNvPr id="11" name="Image 10" descr="Une image contenant capture d’écran, ligne, Graphique, Bleu électrique&#10;&#10;Description générée automatiquement">
            <a:extLst>
              <a:ext uri="{FF2B5EF4-FFF2-40B4-BE49-F238E27FC236}">
                <a16:creationId xmlns:a16="http://schemas.microsoft.com/office/drawing/2014/main" id="{8F580B04-0A71-F403-17DA-BF3F734827E2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3043" y="6367194"/>
            <a:ext cx="342783" cy="350754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95ED6A66-808D-5105-4C15-A20279466533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4532586" y="6335962"/>
            <a:ext cx="381985" cy="38198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EEBDF6F-B202-FBBD-1FA3-BD7B9376ECBE}"/>
              </a:ext>
            </a:extLst>
          </p:cNvPr>
          <p:cNvSpPr txBox="1"/>
          <p:nvPr userDrawn="1"/>
        </p:nvSpPr>
        <p:spPr>
          <a:xfrm>
            <a:off x="4947421" y="6334379"/>
            <a:ext cx="1512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 err="1">
                <a:solidFill>
                  <a:schemeClr val="tx1"/>
                </a:solidFill>
              </a:rPr>
              <a:t>JustinGrote</a:t>
            </a:r>
            <a:endParaRPr lang="en-GB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76997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1" kern="1200">
          <a:solidFill>
            <a:srgbClr val="3B2B4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§"/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3200" kern="1200">
          <a:solidFill>
            <a:srgbClr val="346297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FhCI03oXMjA" TargetMode="External"/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2" Type="http://schemas.openxmlformats.org/officeDocument/2006/relationships/hyperlink" Target="https://www.youtube.com/watch?v=FU7w7We_hh8" TargetMode="Externa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www.youtube.com/watch?v=ubBmWEgVmD0" TargetMode="External"/><Relationship Id="rId5" Type="http://schemas.openxmlformats.org/officeDocument/2006/relationships/image" Target="../media/image17.png"/><Relationship Id="rId4" Type="http://schemas.openxmlformats.org/officeDocument/2006/relationships/hyperlink" Target="https://www.youtube.com/watch?v=Ixo33TQx9RM" TargetMode="External"/><Relationship Id="rId9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bit.ly/psgha" TargetMode="Externa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ektos/act" TargetMode="External"/><Relationship Id="rId2" Type="http://schemas.openxmlformats.org/officeDocument/2006/relationships/hyperlink" Target="https://github.com/pester/pester" TargetMode="External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github.com/ChristopherHX/runner.server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ithub.com/en/actions/automating-builds-and-tests/building-and-testing-powershell" TargetMode="External"/><Relationship Id="rId2" Type="http://schemas.openxmlformats.org/officeDocument/2006/relationships/hyperlink" Target="https://docs.github.com/en/actions" TargetMode="Externa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docs.github.com/en/actions/deployment/security-hardening-your-deployments/about-security-hardening-with-openid-connect" TargetMode="External"/><Relationship Id="rId5" Type="http://schemas.openxmlformats.org/officeDocument/2006/relationships/hyperlink" Target="https://docs.github.com/en/enterprise-cloud@latest/admin/configuring-settings/configuring-private-networking-for-hosted-compute-products/configuring-private-networking-for-github-hosted-runners-in-your-enterprise" TargetMode="External"/><Relationship Id="rId4" Type="http://schemas.openxmlformats.org/officeDocument/2006/relationships/hyperlink" Target="https://github.com/adamdriscoll/pwsh-github-actions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>
            <a:extLst>
              <a:ext uri="{FF2B5EF4-FFF2-40B4-BE49-F238E27FC236}">
                <a16:creationId xmlns:a16="http://schemas.microsoft.com/office/drawing/2014/main" id="{512BD2B3-5213-AE89-B245-3E2067844782}"/>
              </a:ext>
            </a:extLst>
          </p:cNvPr>
          <p:cNvSpPr txBox="1">
            <a:spLocks/>
          </p:cNvSpPr>
          <p:nvPr/>
        </p:nvSpPr>
        <p:spPr>
          <a:xfrm>
            <a:off x="1524000" y="4271395"/>
            <a:ext cx="9144000" cy="631759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400" kern="1200">
                <a:solidFill>
                  <a:srgbClr val="3B2B46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i="1" dirty="0">
                <a:latin typeface="Segoe UI" panose="020B0502040204020203" pitchFamily="34" charset="0"/>
                <a:cs typeface="Segoe UI" panose="020B0502040204020203" pitchFamily="34" charset="0"/>
              </a:rPr>
              <a:t>Justin Grote</a:t>
            </a:r>
            <a:endParaRPr lang="en-GB" b="1" i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" name="Connecteur droit 5">
            <a:extLst>
              <a:ext uri="{FF2B5EF4-FFF2-40B4-BE49-F238E27FC236}">
                <a16:creationId xmlns:a16="http://schemas.microsoft.com/office/drawing/2014/main" id="{E9631884-5100-1BA8-2365-47609B2977D7}"/>
              </a:ext>
            </a:extLst>
          </p:cNvPr>
          <p:cNvCxnSpPr/>
          <p:nvPr/>
        </p:nvCxnSpPr>
        <p:spPr>
          <a:xfrm>
            <a:off x="3867150" y="4089400"/>
            <a:ext cx="4508500" cy="0"/>
          </a:xfrm>
          <a:prstGeom prst="line">
            <a:avLst/>
          </a:prstGeom>
          <a:ln>
            <a:solidFill>
              <a:srgbClr val="3B2B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el 4">
            <a:extLst>
              <a:ext uri="{FF2B5EF4-FFF2-40B4-BE49-F238E27FC236}">
                <a16:creationId xmlns:a16="http://schemas.microsoft.com/office/drawing/2014/main" id="{EC34FE26-AFCF-2A09-DB2E-84FFA4D454A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78270" y="2658170"/>
            <a:ext cx="10515600" cy="1325563"/>
          </a:xfrm>
          <a:prstGeom prst="rect">
            <a:avLst/>
          </a:prstGeom>
        </p:spPr>
        <p:txBody>
          <a:bodyPr anchor="b" anchorCtr="0"/>
          <a:lstStyle/>
          <a:p>
            <a:pPr algn="ctr"/>
            <a:r>
              <a:rPr lang="en-DE" sz="6000" b="1" dirty="0">
                <a:solidFill>
                  <a:srgbClr val="346296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</a:t>
            </a:r>
            <a:r>
              <a:rPr lang="en-US" sz="6000" b="1" dirty="0" err="1">
                <a:solidFill>
                  <a:srgbClr val="346296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ext</a:t>
            </a:r>
            <a:r>
              <a:rPr lang="en-US" sz="6000" b="1" dirty="0">
                <a:solidFill>
                  <a:srgbClr val="346296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Up:</a:t>
            </a:r>
            <a:endParaRPr lang="en-DE" sz="6000" b="1" dirty="0">
              <a:solidFill>
                <a:srgbClr val="346296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C37E6E3D-25B4-6C43-572C-261DF64CCC9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891A92-4C4F-84AE-DA80-DB8908374D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563" y="1645170"/>
            <a:ext cx="4006629" cy="415906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527A935-A91B-4554-0D96-9C5D74B78E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8015" y="1630110"/>
            <a:ext cx="3960191" cy="4963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8865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2E6F8-1808-6673-6633-F7D7FDC786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099" y="0"/>
            <a:ext cx="9733280" cy="1325563"/>
          </a:xfrm>
        </p:spPr>
        <p:txBody>
          <a:bodyPr/>
          <a:lstStyle/>
          <a:p>
            <a:r>
              <a:rPr lang="en-US" dirty="0"/>
              <a:t>Other Great Presentations</a:t>
            </a:r>
          </a:p>
        </p:txBody>
      </p:sp>
      <p:pic>
        <p:nvPicPr>
          <p:cNvPr id="9" name="Picture 8">
            <a:hlinkClick r:id="rId2"/>
            <a:extLst>
              <a:ext uri="{FF2B5EF4-FFF2-40B4-BE49-F238E27FC236}">
                <a16:creationId xmlns:a16="http://schemas.microsoft.com/office/drawing/2014/main" id="{6703B41C-1D24-35A5-38F2-58E23F9365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032" y="1302722"/>
            <a:ext cx="3941965" cy="219351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1" name="Picture 10">
            <a:hlinkClick r:id="rId4"/>
            <a:extLst>
              <a:ext uri="{FF2B5EF4-FFF2-40B4-BE49-F238E27FC236}">
                <a16:creationId xmlns:a16="http://schemas.microsoft.com/office/drawing/2014/main" id="{E810AA3D-0C10-9F36-7C27-FB7EF76C62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10772" y="1264619"/>
            <a:ext cx="3969089" cy="223161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7" name="Picture 16">
            <a:hlinkClick r:id="rId6"/>
            <a:extLst>
              <a:ext uri="{FF2B5EF4-FFF2-40B4-BE49-F238E27FC236}">
                <a16:creationId xmlns:a16="http://schemas.microsoft.com/office/drawing/2014/main" id="{E9760521-1715-8DDE-8828-AAE8B3C486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0032" y="3806592"/>
            <a:ext cx="3999152" cy="225191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" name="Picture 3">
            <a:hlinkClick r:id="rId8"/>
            <a:extLst>
              <a:ext uri="{FF2B5EF4-FFF2-40B4-BE49-F238E27FC236}">
                <a16:creationId xmlns:a16="http://schemas.microsoft.com/office/drawing/2014/main" id="{8C6F8432-01E9-BFA8-9A2A-FD88659B408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10772" y="3806592"/>
            <a:ext cx="4000204" cy="225191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F4C1765-5EAA-EA86-4CB1-CCCB6C6A563B}"/>
              </a:ext>
            </a:extLst>
          </p:cNvPr>
          <p:cNvSpPr txBox="1"/>
          <p:nvPr/>
        </p:nvSpPr>
        <p:spPr>
          <a:xfrm>
            <a:off x="2241425" y="3466748"/>
            <a:ext cx="14763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Adam Driscoll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53AD68-C2AF-CE6F-10EB-5B33F87638E7}"/>
              </a:ext>
            </a:extLst>
          </p:cNvPr>
          <p:cNvSpPr txBox="1"/>
          <p:nvPr/>
        </p:nvSpPr>
        <p:spPr>
          <a:xfrm>
            <a:off x="2241425" y="6058511"/>
            <a:ext cx="1661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Chrissy </a:t>
            </a:r>
            <a:r>
              <a:rPr lang="en-US" dirty="0" err="1"/>
              <a:t>LeMaire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1BA07E-E277-637C-D1F4-AE24B9E45260}"/>
              </a:ext>
            </a:extLst>
          </p:cNvPr>
          <p:cNvSpPr txBox="1"/>
          <p:nvPr/>
        </p:nvSpPr>
        <p:spPr>
          <a:xfrm>
            <a:off x="7212818" y="3465452"/>
            <a:ext cx="1608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Roberth</a:t>
            </a:r>
            <a:r>
              <a:rPr lang="en-US" dirty="0"/>
              <a:t> Strand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0289A6-E67C-18DD-9AF6-D0600A20C1A6}"/>
              </a:ext>
            </a:extLst>
          </p:cNvPr>
          <p:cNvSpPr txBox="1"/>
          <p:nvPr/>
        </p:nvSpPr>
        <p:spPr>
          <a:xfrm>
            <a:off x="7212817" y="6011613"/>
            <a:ext cx="16034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Barbara Forbes</a:t>
            </a:r>
          </a:p>
        </p:txBody>
      </p:sp>
    </p:spTree>
    <p:extLst>
      <p:ext uri="{BB962C8B-B14F-4D97-AF65-F5344CB8AC3E}">
        <p14:creationId xmlns:p14="http://schemas.microsoft.com/office/powerpoint/2010/main" val="42849806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FA8EF89-D9A8-6BC7-65E0-839F298795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Github</a:t>
            </a:r>
            <a:r>
              <a:rPr lang="en-US" dirty="0"/>
              <a:t> Actions Anatomy</a:t>
            </a:r>
          </a:p>
        </p:txBody>
      </p:sp>
      <p:pic>
        <p:nvPicPr>
          <p:cNvPr id="1026" name="Picture 2" descr="Diagram of an event triggering Runner 1 to run Job 1, which triggers Runner 2 to run Job 2. Each of the jobs is broken into multiple steps.">
            <a:extLst>
              <a:ext uri="{FF2B5EF4-FFF2-40B4-BE49-F238E27FC236}">
                <a16:creationId xmlns:a16="http://schemas.microsoft.com/office/drawing/2014/main" id="{25555438-57DD-F7D5-C067-DE393C2067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768" y="2145443"/>
            <a:ext cx="10294643" cy="3605806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38469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F2F7C42-2189-D721-B395-145B5A4B9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Actions Pricing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7DF9454-3F24-741B-4584-FAC3EF3B72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6725" y="1502149"/>
            <a:ext cx="7333074" cy="4489297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4386098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067F3-4B4D-6FA0-0BA0-6248FC954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Follow Along Time!</a:t>
            </a:r>
          </a:p>
        </p:txBody>
      </p:sp>
      <p:pic>
        <p:nvPicPr>
          <p:cNvPr id="2050" name="Picture 2" descr="Royalty-Free photo: White duck with ducklings | PickPik">
            <a:extLst>
              <a:ext uri="{FF2B5EF4-FFF2-40B4-BE49-F238E27FC236}">
                <a16:creationId xmlns:a16="http://schemas.microsoft.com/office/drawing/2014/main" id="{F38692CF-3D53-F234-FCD3-6F26A5FFF4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7180" y="1521684"/>
            <a:ext cx="6719615" cy="469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51681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CD2F72-63C4-2DE8-BBC7-96FE1927B0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Help Hands!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C78B84-7E6D-6235-1D5C-05D899624AA9}"/>
              </a:ext>
            </a:extLst>
          </p:cNvPr>
          <p:cNvSpPr txBox="1"/>
          <p:nvPr/>
        </p:nvSpPr>
        <p:spPr>
          <a:xfrm>
            <a:off x="6347012" y="1432722"/>
            <a:ext cx="2919234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0" dirty="0"/>
              <a:t>🙌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DBE036-C81E-DED0-8BA8-C0637645A2AC}"/>
              </a:ext>
            </a:extLst>
          </p:cNvPr>
          <p:cNvSpPr txBox="1"/>
          <p:nvPr/>
        </p:nvSpPr>
        <p:spPr>
          <a:xfrm>
            <a:off x="1301511" y="1429678"/>
            <a:ext cx="3779031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0" dirty="0"/>
              <a:t>👋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249D46-834B-ACA9-55D3-E25942B92D4D}"/>
              </a:ext>
            </a:extLst>
          </p:cNvPr>
          <p:cNvSpPr txBox="1"/>
          <p:nvPr/>
        </p:nvSpPr>
        <p:spPr>
          <a:xfrm>
            <a:off x="1496290" y="4449754"/>
            <a:ext cx="387792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I have a question!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BE4C03-A407-CFF1-4871-B1C9E51C506A}"/>
              </a:ext>
            </a:extLst>
          </p:cNvPr>
          <p:cNvSpPr txBox="1"/>
          <p:nvPr/>
        </p:nvSpPr>
        <p:spPr>
          <a:xfrm>
            <a:off x="6597207" y="4459534"/>
            <a:ext cx="328384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Help I’m stuck!</a:t>
            </a:r>
          </a:p>
        </p:txBody>
      </p:sp>
    </p:spTree>
    <p:extLst>
      <p:ext uri="{BB962C8B-B14F-4D97-AF65-F5344CB8AC3E}">
        <p14:creationId xmlns:p14="http://schemas.microsoft.com/office/powerpoint/2010/main" val="27143881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A5737C-E8F9-6E97-23A1-926946FFB2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175360-887D-A218-1D71-D7FE112281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Sign up for </a:t>
            </a:r>
            <a:r>
              <a:rPr lang="en-US" dirty="0" err="1"/>
              <a:t>Github</a:t>
            </a:r>
            <a:r>
              <a:rPr lang="en-US" dirty="0"/>
              <a:t>!</a:t>
            </a:r>
          </a:p>
          <a:p>
            <a:r>
              <a:rPr lang="en-US" dirty="0"/>
              <a:t>Fork this repo: </a:t>
            </a:r>
            <a:r>
              <a:rPr lang="en-US" dirty="0">
                <a:hlinkClick r:id="rId2"/>
              </a:rPr>
              <a:t>https://bit.ly/psgha</a:t>
            </a:r>
            <a:endParaRPr lang="en-US" dirty="0"/>
          </a:p>
          <a:p>
            <a:r>
              <a:rPr lang="en-US" dirty="0"/>
              <a:t>Go to Actions -&gt; Enable Actions</a:t>
            </a:r>
          </a:p>
          <a:p>
            <a:endParaRPr lang="en-US" dirty="0"/>
          </a:p>
          <a:p>
            <a:r>
              <a:rPr lang="en-US" dirty="0"/>
              <a:t>Ready!</a:t>
            </a:r>
          </a:p>
        </p:txBody>
      </p:sp>
    </p:spTree>
    <p:extLst>
      <p:ext uri="{BB962C8B-B14F-4D97-AF65-F5344CB8AC3E}">
        <p14:creationId xmlns:p14="http://schemas.microsoft.com/office/powerpoint/2010/main" val="25453241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276B7D-448A-5F6D-B2EC-AF835B6457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Action Local Testers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F0A241-2AAF-3FF3-C810-431D2C0E52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dirty="0">
                <a:hlinkClick r:id="rId2"/>
              </a:rPr>
              <a:t>pester/Pester: Pester is the ubiquitous test and mock framework for PowerShell. (github.com)</a:t>
            </a:r>
            <a:endParaRPr lang="en-US" dirty="0"/>
          </a:p>
          <a:p>
            <a:endParaRPr lang="en-US" dirty="0"/>
          </a:p>
          <a:p>
            <a:r>
              <a:rPr lang="en-US" dirty="0" err="1">
                <a:hlinkClick r:id="rId3"/>
              </a:rPr>
              <a:t>nektos</a:t>
            </a:r>
            <a:r>
              <a:rPr lang="en-US" dirty="0">
                <a:hlinkClick r:id="rId3"/>
              </a:rPr>
              <a:t>/act: Run your GitHub Actions locally 🚀</a:t>
            </a:r>
            <a:endParaRPr lang="en-US" dirty="0"/>
          </a:p>
          <a:p>
            <a:endParaRPr lang="en-US" dirty="0"/>
          </a:p>
          <a:p>
            <a:r>
              <a:rPr lang="en-US" dirty="0" err="1">
                <a:hlinkClick r:id="rId4"/>
              </a:rPr>
              <a:t>ChristopherHX</a:t>
            </a:r>
            <a:r>
              <a:rPr lang="en-US" dirty="0">
                <a:hlinkClick r:id="rId4"/>
              </a:rPr>
              <a:t>/</a:t>
            </a:r>
            <a:r>
              <a:rPr lang="en-US" dirty="0" err="1">
                <a:hlinkClick r:id="rId4"/>
              </a:rPr>
              <a:t>runner.server</a:t>
            </a:r>
            <a:r>
              <a:rPr lang="en-US" dirty="0">
                <a:hlinkClick r:id="rId4"/>
              </a:rPr>
              <a:t>: An unofficial Local GitHub Actions and Azure Pipelines Emulator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26469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C37CEF0-E60C-9C89-5145-ABFAF5776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8D1DBE3-9D05-CD39-2681-3F067032CD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fr-FR" dirty="0">
                <a:hlinkClick r:id="rId2"/>
              </a:rPr>
              <a:t>GitHub Actions documentation - GitHub Docs</a:t>
            </a:r>
            <a:endParaRPr lang="en-US" dirty="0">
              <a:hlinkClick r:id="rId3"/>
            </a:endParaRPr>
          </a:p>
          <a:p>
            <a:r>
              <a:rPr lang="en-US" dirty="0">
                <a:hlinkClick r:id="rId3"/>
              </a:rPr>
              <a:t>Building and testing PowerShell - GitHub Docs</a:t>
            </a:r>
            <a:endParaRPr lang="en-US" dirty="0">
              <a:hlinkClick r:id="rId4"/>
            </a:endParaRPr>
          </a:p>
          <a:p>
            <a:r>
              <a:rPr lang="en-US" dirty="0" err="1">
                <a:hlinkClick r:id="rId4"/>
              </a:rPr>
              <a:t>adamdriscoll</a:t>
            </a:r>
            <a:r>
              <a:rPr lang="en-US" dirty="0">
                <a:hlinkClick r:id="rId4"/>
              </a:rPr>
              <a:t>/</a:t>
            </a:r>
            <a:r>
              <a:rPr lang="en-US" dirty="0" err="1">
                <a:hlinkClick r:id="rId4"/>
              </a:rPr>
              <a:t>pwsh</a:t>
            </a:r>
            <a:r>
              <a:rPr lang="en-US" dirty="0">
                <a:hlinkClick r:id="rId4"/>
              </a:rPr>
              <a:t>-</a:t>
            </a:r>
            <a:r>
              <a:rPr lang="en-US" dirty="0" err="1">
                <a:hlinkClick r:id="rId4"/>
              </a:rPr>
              <a:t>github</a:t>
            </a:r>
            <a:r>
              <a:rPr lang="en-US" dirty="0">
                <a:hlinkClick r:id="rId4"/>
              </a:rPr>
              <a:t>-actions: Examples of using PowerShell in GitHub actions</a:t>
            </a:r>
            <a:endParaRPr lang="en-US" dirty="0"/>
          </a:p>
          <a:p>
            <a:r>
              <a:rPr lang="en-US" dirty="0">
                <a:hlinkClick r:id="rId5"/>
              </a:rPr>
              <a:t>Configuring private networking for GitHub-hosted runners in your enterprise - GitHub Enterprise Cloud Docs</a:t>
            </a:r>
            <a:endParaRPr lang="en-US" dirty="0"/>
          </a:p>
          <a:p>
            <a:r>
              <a:rPr lang="en-US" dirty="0">
                <a:hlinkClick r:id="rId6"/>
              </a:rPr>
              <a:t>About security hardening with OpenID Connect - GitHub Docs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42350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3">
            <a:extLst>
              <a:ext uri="{FF2B5EF4-FFF2-40B4-BE49-F238E27FC236}">
                <a16:creationId xmlns:a16="http://schemas.microsoft.com/office/drawing/2014/main" id="{063F7B61-5334-421F-9456-A905D333F4B3}"/>
              </a:ext>
            </a:extLst>
          </p:cNvPr>
          <p:cNvSpPr txBox="1">
            <a:spLocks/>
          </p:cNvSpPr>
          <p:nvPr/>
        </p:nvSpPr>
        <p:spPr>
          <a:xfrm>
            <a:off x="831850" y="529389"/>
            <a:ext cx="10515600" cy="10046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rgbClr val="3B2B4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/>
              <a:t>Q&amp;A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E7911686-C4FE-022C-2490-99F4F5BFDF39}"/>
              </a:ext>
            </a:extLst>
          </p:cNvPr>
          <p:cNvSpPr txBox="1">
            <a:spLocks/>
          </p:cNvSpPr>
          <p:nvPr/>
        </p:nvSpPr>
        <p:spPr>
          <a:xfrm>
            <a:off x="831850" y="1653758"/>
            <a:ext cx="10515600" cy="1500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15 minutes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04697E65-3DA9-6EF3-472C-734FB98C38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1477" y="1770873"/>
            <a:ext cx="6729046" cy="35917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8FE4776-C32E-41AF-C88F-A599FACC64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77" y="4795549"/>
            <a:ext cx="1779909" cy="178968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3544FC1-CD3C-6EAF-BADE-5383C2049411}"/>
              </a:ext>
            </a:extLst>
          </p:cNvPr>
          <p:cNvSpPr txBox="1"/>
          <p:nvPr/>
        </p:nvSpPr>
        <p:spPr>
          <a:xfrm>
            <a:off x="131668" y="6540127"/>
            <a:ext cx="1694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Session Content</a:t>
            </a:r>
          </a:p>
        </p:txBody>
      </p:sp>
    </p:spTree>
    <p:extLst>
      <p:ext uri="{BB962C8B-B14F-4D97-AF65-F5344CB8AC3E}">
        <p14:creationId xmlns:p14="http://schemas.microsoft.com/office/powerpoint/2010/main" val="34348428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re 1">
            <a:extLst>
              <a:ext uri="{FF2B5EF4-FFF2-40B4-BE49-F238E27FC236}">
                <a16:creationId xmlns:a16="http://schemas.microsoft.com/office/drawing/2014/main" id="{82643D59-896E-68AE-5BCA-3F8558F198E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973328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/>
              <a:t>3</a:t>
            </a:r>
            <a:endParaRPr lang="en-GB"/>
          </a:p>
        </p:txBody>
      </p:sp>
      <p:sp>
        <p:nvSpPr>
          <p:cNvPr id="11" name="Titel 10">
            <a:extLst>
              <a:ext uri="{FF2B5EF4-FFF2-40B4-BE49-F238E27FC236}">
                <a16:creationId xmlns:a16="http://schemas.microsoft.com/office/drawing/2014/main" id="{72D13131-79CF-8701-656B-BEFF0267805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 anchorCtr="0"/>
          <a:lstStyle/>
          <a:p>
            <a:pPr algn="ctr"/>
            <a:r>
              <a:rPr lang="en-US" sz="25000">
                <a:solidFill>
                  <a:schemeClr val="bg1"/>
                </a:solidFill>
                <a:latin typeface="Stencil" panose="040409050D0802020404" pitchFamily="82" charset="0"/>
              </a:rPr>
              <a:t>3</a:t>
            </a:r>
            <a:endParaRPr lang="en-DE" sz="25000">
              <a:solidFill>
                <a:schemeClr val="bg1"/>
              </a:solidFill>
              <a:latin typeface="Stencil" panose="040409050D0802020404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0004164"/>
      </p:ext>
    </p:extLst>
  </p:cSld>
  <p:clrMapOvr>
    <a:masterClrMapping/>
  </p:clrMapOvr>
  <p:transition spd="slow" advTm="1000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0">
            <a:extLst>
              <a:ext uri="{FF2B5EF4-FFF2-40B4-BE49-F238E27FC236}">
                <a16:creationId xmlns:a16="http://schemas.microsoft.com/office/drawing/2014/main" id="{72D13131-79CF-8701-656B-BEFF0267805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 anchorCtr="0"/>
          <a:lstStyle/>
          <a:p>
            <a:pPr algn="ctr"/>
            <a:r>
              <a:rPr lang="en-US" sz="25000">
                <a:solidFill>
                  <a:schemeClr val="bg1"/>
                </a:solidFill>
                <a:latin typeface="Stencil" panose="040409050D0802020404" pitchFamily="82" charset="0"/>
              </a:rPr>
              <a:t>2</a:t>
            </a:r>
            <a:endParaRPr lang="en-DE" sz="25000">
              <a:solidFill>
                <a:schemeClr val="bg1"/>
              </a:solidFill>
              <a:latin typeface="Stencil" panose="040409050D0802020404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6012733"/>
      </p:ext>
    </p:extLst>
  </p:cSld>
  <p:clrMapOvr>
    <a:masterClrMapping/>
  </p:clrMapOvr>
  <p:transition spd="slow" advTm="1000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0">
            <a:extLst>
              <a:ext uri="{FF2B5EF4-FFF2-40B4-BE49-F238E27FC236}">
                <a16:creationId xmlns:a16="http://schemas.microsoft.com/office/drawing/2014/main" id="{72D13131-79CF-8701-656B-BEFF0267805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 anchorCtr="0"/>
          <a:lstStyle/>
          <a:p>
            <a:pPr algn="ctr"/>
            <a:r>
              <a:rPr lang="en-US" sz="25000">
                <a:latin typeface="Stencil" panose="040409050D0802020404" pitchFamily="82" charset="0"/>
              </a:rPr>
              <a:t>1</a:t>
            </a:r>
            <a:endParaRPr lang="en-DE" sz="25000">
              <a:latin typeface="Stencil" panose="040409050D0802020404" pitchFamily="82" charset="0"/>
            </a:endParaRP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646975F8-433B-9AA0-BCC9-ECAFE1E412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32586" y="6335962"/>
            <a:ext cx="381985" cy="38198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42BD198-509E-A965-9E10-A3C76ACA4A2A}"/>
              </a:ext>
            </a:extLst>
          </p:cNvPr>
          <p:cNvSpPr txBox="1"/>
          <p:nvPr/>
        </p:nvSpPr>
        <p:spPr>
          <a:xfrm>
            <a:off x="4947421" y="6334379"/>
            <a:ext cx="1512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 err="1">
                <a:solidFill>
                  <a:schemeClr val="tx1"/>
                </a:solidFill>
              </a:rPr>
              <a:t>JustinGrote</a:t>
            </a:r>
            <a:endParaRPr lang="en-GB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231530"/>
      </p:ext>
    </p:extLst>
  </p:cSld>
  <p:clrMapOvr>
    <a:masterClrMapping/>
  </p:clrMapOvr>
  <p:transition spd="slow" advTm="1000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>
            <a:extLst>
              <a:ext uri="{FF2B5EF4-FFF2-40B4-BE49-F238E27FC236}">
                <a16:creationId xmlns:a16="http://schemas.microsoft.com/office/drawing/2014/main" id="{FB22B504-146E-1966-17CE-BB797BC6083D}"/>
              </a:ext>
            </a:extLst>
          </p:cNvPr>
          <p:cNvSpPr txBox="1">
            <a:spLocks/>
          </p:cNvSpPr>
          <p:nvPr/>
        </p:nvSpPr>
        <p:spPr>
          <a:xfrm>
            <a:off x="1524000" y="4271395"/>
            <a:ext cx="9144000" cy="631759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400" kern="1200">
                <a:solidFill>
                  <a:srgbClr val="3B2B46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i="1" dirty="0"/>
              <a:t>Justin Grote</a:t>
            </a:r>
            <a:endParaRPr lang="en-GB" b="1" i="1" dirty="0"/>
          </a:p>
        </p:txBody>
      </p: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A169C0FB-08C4-E3EC-573C-91852880EBAA}"/>
              </a:ext>
            </a:extLst>
          </p:cNvPr>
          <p:cNvCxnSpPr/>
          <p:nvPr/>
        </p:nvCxnSpPr>
        <p:spPr>
          <a:xfrm>
            <a:off x="3867150" y="4089400"/>
            <a:ext cx="4508500" cy="0"/>
          </a:xfrm>
          <a:prstGeom prst="line">
            <a:avLst/>
          </a:prstGeom>
          <a:ln>
            <a:solidFill>
              <a:srgbClr val="3B2B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el 3">
            <a:extLst>
              <a:ext uri="{FF2B5EF4-FFF2-40B4-BE49-F238E27FC236}">
                <a16:creationId xmlns:a16="http://schemas.microsoft.com/office/drawing/2014/main" id="{0E2348EB-2258-5792-670F-322202E630B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2666707"/>
            <a:ext cx="10515600" cy="1325563"/>
          </a:xfrm>
          <a:prstGeom prst="rect">
            <a:avLst/>
          </a:prstGeom>
        </p:spPr>
        <p:txBody>
          <a:bodyPr anchor="b" anchorCtr="0"/>
          <a:lstStyle/>
          <a:p>
            <a:pPr algn="ctr"/>
            <a:r>
              <a:rPr lang="en-US" sz="6000" b="1" dirty="0">
                <a:solidFill>
                  <a:srgbClr val="346296"/>
                </a:solidFill>
                <a:latin typeface="+mn-lt"/>
              </a:rPr>
              <a:t>Building Custom GitHub Actions with PowerShell</a:t>
            </a:r>
            <a:endParaRPr lang="en-DE" sz="6000" b="1" dirty="0">
              <a:solidFill>
                <a:srgbClr val="346296"/>
              </a:solidFill>
              <a:latin typeface="+mn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4FD00D-1E7C-7F82-E75D-37E97DA39A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132" y="3897202"/>
            <a:ext cx="1779909" cy="178968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A9073FE-736D-52EE-3699-3AB26D802CDC}"/>
              </a:ext>
            </a:extLst>
          </p:cNvPr>
          <p:cNvSpPr txBox="1"/>
          <p:nvPr/>
        </p:nvSpPr>
        <p:spPr>
          <a:xfrm>
            <a:off x="996723" y="5641780"/>
            <a:ext cx="1694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Session Content</a:t>
            </a:r>
          </a:p>
        </p:txBody>
      </p:sp>
    </p:spTree>
    <p:extLst>
      <p:ext uri="{BB962C8B-B14F-4D97-AF65-F5344CB8AC3E}">
        <p14:creationId xmlns:p14="http://schemas.microsoft.com/office/powerpoint/2010/main" val="21938168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 descr="Une image contenant texte, Police, logo, Graphique&#10;&#10;Description générée automatiquement">
            <a:extLst>
              <a:ext uri="{FF2B5EF4-FFF2-40B4-BE49-F238E27FC236}">
                <a16:creationId xmlns:a16="http://schemas.microsoft.com/office/drawing/2014/main" id="{0A5C8598-C2B4-AEF3-BCA6-18E8A9AE49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266" y="2500447"/>
            <a:ext cx="9288075" cy="2302011"/>
          </a:xfrm>
          <a:prstGeom prst="rect">
            <a:avLst/>
          </a:prstGeom>
        </p:spPr>
      </p:pic>
      <p:sp>
        <p:nvSpPr>
          <p:cNvPr id="4" name="Titel 3">
            <a:extLst>
              <a:ext uri="{FF2B5EF4-FFF2-40B4-BE49-F238E27FC236}">
                <a16:creationId xmlns:a16="http://schemas.microsoft.com/office/drawing/2014/main" id="{D531CB4D-40EE-4CEA-4C1F-A86C158A8A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09061" y="630961"/>
            <a:ext cx="9733280" cy="1325563"/>
          </a:xfrm>
        </p:spPr>
        <p:txBody>
          <a:bodyPr/>
          <a:lstStyle/>
          <a:p>
            <a:pPr rtl="0" eaLnBrk="1" latinLnBrk="0" hangingPunct="1"/>
            <a:r>
              <a:rPr lang="fr-FR" sz="4000" b="1" kern="1200" dirty="0" err="1">
                <a:solidFill>
                  <a:srgbClr val="346296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Many</a:t>
            </a:r>
            <a:r>
              <a:rPr lang="fr-FR" sz="4000" b="1" kern="1200" dirty="0">
                <a:solidFill>
                  <a:srgbClr val="346296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 </a:t>
            </a:r>
            <a:r>
              <a:rPr lang="fr-FR" sz="4000" b="1" kern="1200" dirty="0" err="1">
                <a:solidFill>
                  <a:srgbClr val="346296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thanks</a:t>
            </a:r>
            <a:r>
              <a:rPr lang="fr-FR" sz="4000" b="1" kern="1200" dirty="0">
                <a:solidFill>
                  <a:srgbClr val="346296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 to </a:t>
            </a:r>
            <a:r>
              <a:rPr lang="fr-FR" sz="4000" b="1" kern="1200" dirty="0" err="1">
                <a:solidFill>
                  <a:srgbClr val="346296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our</a:t>
            </a:r>
            <a:r>
              <a:rPr lang="fr-FR" sz="4000" b="1" kern="1200" dirty="0">
                <a:solidFill>
                  <a:srgbClr val="346296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 sponsors: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9848357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8A9EF55C-776E-1F5D-2D66-7A008CEBBE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6407" y="1120213"/>
            <a:ext cx="9147068" cy="504875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73CC7E7-D0FF-2988-D317-A631D3FCF3F5}"/>
              </a:ext>
            </a:extLst>
          </p:cNvPr>
          <p:cNvSpPr txBox="1"/>
          <p:nvPr/>
        </p:nvSpPr>
        <p:spPr>
          <a:xfrm>
            <a:off x="2234657" y="86720"/>
            <a:ext cx="6908935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400" b="1" kern="1200" dirty="0" err="1">
                <a:solidFill>
                  <a:srgbClr val="346296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Than</a:t>
            </a:r>
            <a:r>
              <a:rPr lang="fr-FR" sz="4400" b="1" dirty="0" err="1">
                <a:solidFill>
                  <a:srgbClr val="346296"/>
                </a:solidFill>
                <a:latin typeface="Calibri" panose="020F0502020204030204" pitchFamily="34" charset="0"/>
              </a:rPr>
              <a:t>k</a:t>
            </a:r>
            <a:r>
              <a:rPr lang="fr-FR" sz="4400" b="1" dirty="0">
                <a:solidFill>
                  <a:srgbClr val="346296"/>
                </a:solidFill>
                <a:latin typeface="Calibri" panose="020F0502020204030204" pitchFamily="34" charset="0"/>
              </a:rPr>
              <a:t> </a:t>
            </a:r>
            <a:r>
              <a:rPr lang="fr-FR" sz="4400" b="1" dirty="0" err="1">
                <a:solidFill>
                  <a:srgbClr val="346296"/>
                </a:solidFill>
                <a:latin typeface="Calibri" panose="020F0502020204030204" pitchFamily="34" charset="0"/>
              </a:rPr>
              <a:t>you</a:t>
            </a:r>
            <a:r>
              <a:rPr lang="fr-FR" sz="4400" b="1" kern="1200" dirty="0">
                <a:solidFill>
                  <a:srgbClr val="346296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 to Allied Digital!</a:t>
            </a:r>
            <a:endParaRPr lang="en-US" sz="4400" dirty="0"/>
          </a:p>
        </p:txBody>
      </p:sp>
      <p:pic>
        <p:nvPicPr>
          <p:cNvPr id="2050" name="Picture 2" descr="Allied">
            <a:extLst>
              <a:ext uri="{FF2B5EF4-FFF2-40B4-BE49-F238E27FC236}">
                <a16:creationId xmlns:a16="http://schemas.microsoft.com/office/drawing/2014/main" id="{B0029C28-2DC3-0BC0-34EE-5E91657E5F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9213" y="1168188"/>
            <a:ext cx="1653953" cy="1237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94304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93312970-1382-905E-DF3A-5D367E6E7736}"/>
              </a:ext>
            </a:extLst>
          </p:cNvPr>
          <p:cNvSpPr txBox="1">
            <a:spLocks/>
          </p:cNvSpPr>
          <p:nvPr/>
        </p:nvSpPr>
        <p:spPr>
          <a:xfrm>
            <a:off x="3467314" y="1852863"/>
            <a:ext cx="7886486" cy="4324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GB" sz="3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Datacenter Solutions Architect – </a:t>
            </a:r>
            <a:br>
              <a:rPr lang="en-US" dirty="0"/>
            </a:br>
            <a:r>
              <a:rPr lang="en-US" dirty="0"/>
              <a:t>Allied Digital Services LLC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4x Microsoft MVP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sz="2800" dirty="0"/>
              <a:t>PowerShell </a:t>
            </a:r>
            <a:r>
              <a:rPr lang="en-US" sz="2800" dirty="0" err="1"/>
              <a:t>VSCode</a:t>
            </a:r>
            <a:r>
              <a:rPr lang="en-US" sz="2800" dirty="0"/>
              <a:t>, Pester </a:t>
            </a:r>
            <a:r>
              <a:rPr lang="en-US" sz="2800" dirty="0" err="1"/>
              <a:t>VSCode</a:t>
            </a:r>
            <a:r>
              <a:rPr lang="en-US" sz="2800" dirty="0"/>
              <a:t>, </a:t>
            </a:r>
            <a:r>
              <a:rPr lang="en-US" sz="2800" dirty="0" err="1"/>
              <a:t>PowerHTML</a:t>
            </a:r>
            <a:r>
              <a:rPr lang="en-US" sz="2800" dirty="0"/>
              <a:t>, </a:t>
            </a:r>
            <a:r>
              <a:rPr lang="en-US" sz="2800" dirty="0" err="1"/>
              <a:t>ModuleFast</a:t>
            </a:r>
            <a:r>
              <a:rPr lang="en-US" sz="2800" dirty="0"/>
              <a:t>, </a:t>
            </a:r>
            <a:r>
              <a:rPr lang="en-US" sz="2800" dirty="0" err="1"/>
              <a:t>SecretManagement</a:t>
            </a:r>
            <a:r>
              <a:rPr lang="en-US" sz="2800" dirty="0"/>
              <a:t>, </a:t>
            </a:r>
            <a:r>
              <a:rPr lang="en-US" sz="2800" dirty="0" err="1"/>
              <a:t>PoshNMAP</a:t>
            </a:r>
            <a:r>
              <a:rPr lang="en-US" sz="2800" dirty="0"/>
              <a:t>, </a:t>
            </a:r>
            <a:r>
              <a:rPr lang="en-US" sz="2800" dirty="0" err="1"/>
              <a:t>IPNetwork</a:t>
            </a:r>
            <a:r>
              <a:rPr lang="en-US" sz="2800" dirty="0"/>
              <a:t>, Press, etc.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63F84C9-7486-D81C-EDE7-12CE856D5B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7312" y="324852"/>
            <a:ext cx="7886485" cy="1325563"/>
          </a:xfrm>
        </p:spPr>
        <p:txBody>
          <a:bodyPr>
            <a:normAutofit/>
          </a:bodyPr>
          <a:lstStyle/>
          <a:p>
            <a:r>
              <a:rPr lang="en-US" sz="6600" dirty="0">
                <a:solidFill>
                  <a:srgbClr val="346296"/>
                </a:solidFill>
                <a:latin typeface="+mn-lt"/>
                <a:ea typeface="+mn-ea"/>
                <a:cs typeface="+mn-cs"/>
              </a:rPr>
              <a:t>Justin Grote</a:t>
            </a:r>
            <a:endParaRPr lang="en-DE" sz="6600" dirty="0">
              <a:solidFill>
                <a:srgbClr val="346296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C8E7B9-814D-05D2-9A79-811DCB1248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82" y="41060"/>
            <a:ext cx="3316570" cy="351923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771FF95-649E-114D-9D25-4CE7BD01C8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242" y="4019448"/>
            <a:ext cx="1779909" cy="178968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6EB798D-1D7F-5E88-A220-59393B63883F}"/>
              </a:ext>
            </a:extLst>
          </p:cNvPr>
          <p:cNvSpPr txBox="1"/>
          <p:nvPr/>
        </p:nvSpPr>
        <p:spPr>
          <a:xfrm>
            <a:off x="991833" y="5764026"/>
            <a:ext cx="1694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Session Content</a:t>
            </a:r>
          </a:p>
        </p:txBody>
      </p:sp>
    </p:spTree>
    <p:extLst>
      <p:ext uri="{BB962C8B-B14F-4D97-AF65-F5344CB8AC3E}">
        <p14:creationId xmlns:p14="http://schemas.microsoft.com/office/powerpoint/2010/main" val="7510956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D203CB9-3E19-51B8-2DC9-0396CD8A0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BF56A3F-184E-EC41-8D0C-C5B5F63D64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A little GitHub Actions Background</a:t>
            </a:r>
          </a:p>
          <a:p>
            <a:r>
              <a:rPr lang="en-US" dirty="0"/>
              <a:t>Getting Setup</a:t>
            </a:r>
          </a:p>
          <a:p>
            <a:r>
              <a:rPr lang="en-US" dirty="0"/>
              <a:t>Trying out Actions</a:t>
            </a:r>
          </a:p>
          <a:p>
            <a:r>
              <a:rPr lang="en-US" dirty="0"/>
              <a:t>More Advanced Actions</a:t>
            </a:r>
          </a:p>
          <a:p>
            <a:r>
              <a:rPr lang="en-US" dirty="0"/>
              <a:t>Break?</a:t>
            </a:r>
          </a:p>
          <a:p>
            <a:r>
              <a:rPr lang="en-US" dirty="0"/>
              <a:t>Playtime</a:t>
            </a:r>
          </a:p>
          <a:p>
            <a:r>
              <a:rPr lang="en-US" dirty="0"/>
              <a:t>Anatomy of a Published Action: </a:t>
            </a:r>
            <a:r>
              <a:rPr lang="en-US" dirty="0" err="1"/>
              <a:t>ModuleFast</a:t>
            </a:r>
            <a:endParaRPr lang="en-US" dirty="0"/>
          </a:p>
          <a:p>
            <a:r>
              <a:rPr lang="en-US" dirty="0"/>
              <a:t>Review/Q&amp;A</a:t>
            </a:r>
          </a:p>
        </p:txBody>
      </p:sp>
    </p:spTree>
    <p:extLst>
      <p:ext uri="{BB962C8B-B14F-4D97-AF65-F5344CB8AC3E}">
        <p14:creationId xmlns:p14="http://schemas.microsoft.com/office/powerpoint/2010/main" val="1655430781"/>
      </p:ext>
    </p:extLst>
  </p:cSld>
  <p:clrMapOvr>
    <a:masterClrMapping/>
  </p:clrMapOvr>
</p:sld>
</file>

<file path=ppt/theme/theme1.xml><?xml version="1.0" encoding="utf-8"?>
<a:theme xmlns:a="http://schemas.openxmlformats.org/drawingml/2006/main" name="Titl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Blank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Speaker's slid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Content">
  <a:themeElements>
    <a:clrScheme name="PSConfE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26198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0563C1"/>
      </a:folHlink>
    </a:clrScheme>
    <a:fontScheme name="PSConfEU2022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65209AEF8DBB7418260C2A216A09DE4" ma:contentTypeVersion="13" ma:contentTypeDescription="Crée un document." ma:contentTypeScope="" ma:versionID="aacbea182e442c081ba3c266ed8afaf1">
  <xsd:schema xmlns:xsd="http://www.w3.org/2001/XMLSchema" xmlns:xs="http://www.w3.org/2001/XMLSchema" xmlns:p="http://schemas.microsoft.com/office/2006/metadata/properties" xmlns:ns2="2347cc20-e10c-452d-848a-c18e83138525" xmlns:ns3="85c0ce47-fe9c-4809-bf88-519c39a738e6" targetNamespace="http://schemas.microsoft.com/office/2006/metadata/properties" ma:root="true" ma:fieldsID="fe2d8c2794f7059c45f035c586269f9a" ns2:_="" ns3:_="">
    <xsd:import namespace="2347cc20-e10c-452d-848a-c18e83138525"/>
    <xsd:import namespace="85c0ce47-fe9c-4809-bf88-519c39a738e6"/>
    <xsd:element name="properties">
      <xsd:complexType>
        <xsd:sequence>
          <xsd:element name="documentManagement">
            <xsd:complexType>
              <xsd:all>
                <xsd:element ref="ns2:lcf76f155ced4ddcb4097134ff3c332f" minOccurs="0"/>
                <xsd:element ref="ns3:TaxCatchAll" minOccurs="0"/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ObjectDetectorVersion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Location" minOccurs="0"/>
                <xsd:element ref="ns2:MediaLengthInSecond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47cc20-e10c-452d-848a-c18e83138525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9" nillable="true" ma:taxonomy="true" ma:internalName="lcf76f155ced4ddcb4097134ff3c332f" ma:taxonomyFieldName="MediaServiceImageTags" ma:displayName="Balises d’images" ma:readOnly="false" ma:fieldId="{5cf76f15-5ced-4ddc-b409-7134ff3c332f}" ma:taxonomyMulti="true" ma:sspId="bd613703-4b30-4a23-b3bf-9e58a81c4af7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8" nillable="true" ma:displayName="Location" ma:indexed="true" ma:internalName="MediaServiceLocation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MediaServiceSearchProperties" ma:index="20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5c0ce47-fe9c-4809-bf88-519c39a738e6" elementFormDefault="qualified">
    <xsd:import namespace="http://schemas.microsoft.com/office/2006/documentManagement/types"/>
    <xsd:import namespace="http://schemas.microsoft.com/office/infopath/2007/PartnerControls"/>
    <xsd:element name="TaxCatchAll" ma:index="10" nillable="true" ma:displayName="Taxonomy Catch All Column" ma:hidden="true" ma:list="{b00c35df-3d68-4454-bcf4-f7f3572bf991}" ma:internalName="TaxCatchAll" ma:showField="CatchAllData" ma:web="85c0ce47-fe9c-4809-bf88-519c39a738e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2347cc20-e10c-452d-848a-c18e83138525">
      <Terms xmlns="http://schemas.microsoft.com/office/infopath/2007/PartnerControls"/>
    </lcf76f155ced4ddcb4097134ff3c332f>
    <TaxCatchAll xmlns="85c0ce47-fe9c-4809-bf88-519c39a738e6" xsi:nil="true"/>
  </documentManagement>
</p:properties>
</file>

<file path=customXml/itemProps1.xml><?xml version="1.0" encoding="utf-8"?>
<ds:datastoreItem xmlns:ds="http://schemas.openxmlformats.org/officeDocument/2006/customXml" ds:itemID="{57D9B22B-F436-4FE5-B6C0-65AB2260F59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D49AF2C-D145-4497-874A-78CB3372346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347cc20-e10c-452d-848a-c18e83138525"/>
    <ds:schemaRef ds:uri="85c0ce47-fe9c-4809-bf88-519c39a738e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A9C06E3-346E-408E-B352-32E922A070CE}">
  <ds:schemaRefs>
    <ds:schemaRef ds:uri="85c0ce47-fe9c-4809-bf88-519c39a738e6"/>
    <ds:schemaRef ds:uri="http://schemas.microsoft.com/office/2006/documentManagement/types"/>
    <ds:schemaRef ds:uri="http://purl.org/dc/dcmitype/"/>
    <ds:schemaRef ds:uri="http://www.w3.org/XML/1998/namespace"/>
    <ds:schemaRef ds:uri="2347cc20-e10c-452d-848a-c18e83138525"/>
    <ds:schemaRef ds:uri="http://purl.org/dc/elements/1.1/"/>
    <ds:schemaRef ds:uri="http://purl.org/dc/terms/"/>
    <ds:schemaRef ds:uri="http://schemas.microsoft.com/office/2006/metadata/properties"/>
    <ds:schemaRef ds:uri="http://schemas.openxmlformats.org/package/2006/metadata/core-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268</Words>
  <Application>Microsoft Office PowerPoint</Application>
  <PresentationFormat>Widescreen</PresentationFormat>
  <Paragraphs>67</Paragraphs>
  <Slides>18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18</vt:i4>
      </vt:variant>
    </vt:vector>
  </HeadingPairs>
  <TitlesOfParts>
    <vt:vector size="28" baseType="lpstr">
      <vt:lpstr>Arial</vt:lpstr>
      <vt:lpstr>Calibri</vt:lpstr>
      <vt:lpstr>Segoe UI</vt:lpstr>
      <vt:lpstr>Segoe UI Light</vt:lpstr>
      <vt:lpstr>Stencil</vt:lpstr>
      <vt:lpstr>Wingdings</vt:lpstr>
      <vt:lpstr>Title</vt:lpstr>
      <vt:lpstr>Blank</vt:lpstr>
      <vt:lpstr>Speaker's slide</vt:lpstr>
      <vt:lpstr>Content</vt:lpstr>
      <vt:lpstr>Next Up:</vt:lpstr>
      <vt:lpstr>3</vt:lpstr>
      <vt:lpstr>2</vt:lpstr>
      <vt:lpstr>1</vt:lpstr>
      <vt:lpstr>Building Custom GitHub Actions with PowerShell</vt:lpstr>
      <vt:lpstr>Many thanks to our sponsors:</vt:lpstr>
      <vt:lpstr>PowerPoint Presentation</vt:lpstr>
      <vt:lpstr>Justin Grote</vt:lpstr>
      <vt:lpstr>Agenda</vt:lpstr>
      <vt:lpstr>Other Great Presentations</vt:lpstr>
      <vt:lpstr>Github Actions Anatomy</vt:lpstr>
      <vt:lpstr>GitHub Actions Pricing</vt:lpstr>
      <vt:lpstr>Follow Along Time!</vt:lpstr>
      <vt:lpstr>Help Hands!</vt:lpstr>
      <vt:lpstr>Setup</vt:lpstr>
      <vt:lpstr>GitHub Action Local Testers</vt:lpstr>
      <vt:lpstr>References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2024-03-26T13:08:23Z</dcterms:created>
  <dcterms:modified xsi:type="dcterms:W3CDTF">2024-06-26T04:42:36Z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0x010100465209AEF8DBB7418260C2A216A09DE4</vt:lpwstr>
  </property>
</Properties>
</file>